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43" d="100"/>
          <a:sy n="43" d="100"/>
        </p:scale>
        <p:origin x="1128" y="-1104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2.tiff"/><Relationship Id="rId5" Type="http://schemas.openxmlformats.org/officeDocument/2006/relationships/image" Target="../media/image4.png"/><Relationship Id="rId6" Type="http://schemas.openxmlformats.org/officeDocument/2006/relationships/image" Target="../media/image3.tiff"/><Relationship Id="rId7" Type="http://schemas.openxmlformats.org/officeDocument/2006/relationships/image" Target="../media/image5.png"/><Relationship Id="rId8" Type="http://schemas.microsoft.com/office/2007/relationships/hdphoto" Target="../media/hdphoto1.wdp"/><Relationship Id="rId9" Type="http://schemas.openxmlformats.org/officeDocument/2006/relationships/image" Target="../media/image6.tiff"/><Relationship Id="rId10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endCxn id="33" idx="4"/>
          </p:cNvCxnSpPr>
          <p:nvPr/>
        </p:nvCxnSpPr>
        <p:spPr>
          <a:xfrm flipV="1">
            <a:off x="17027071" y="29444214"/>
            <a:ext cx="7516389" cy="462147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2"/>
          </p:cNvCxnSpPr>
          <p:nvPr/>
        </p:nvCxnSpPr>
        <p:spPr>
          <a:xfrm flipV="1">
            <a:off x="17027071" y="25511143"/>
            <a:ext cx="3322473" cy="6719871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0349544" y="21578072"/>
            <a:ext cx="8387831" cy="7866142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658512"/>
            <a:ext cx="10605581" cy="6917792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Abstract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</a:t>
            </a:r>
            <a:r>
              <a:rPr lang="en-US" sz="3200" dirty="0" smtClean="0">
                <a:solidFill>
                  <a:schemeClr val="bg1"/>
                </a:solidFill>
              </a:rPr>
              <a:t>modular multiplication and </a:t>
            </a:r>
            <a:r>
              <a:rPr lang="en-US" sz="3200" dirty="0">
                <a:solidFill>
                  <a:schemeClr val="bg1"/>
                </a:solidFill>
              </a:rPr>
              <a:t>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i="1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i="1" dirty="0" smtClean="0">
                <a:solidFill>
                  <a:schemeClr val="bg1"/>
                </a:solidFill>
              </a:rPr>
              <a:t>Algorithms</a:t>
            </a:r>
            <a:r>
              <a:rPr lang="en-US" sz="3200" dirty="0" smtClean="0">
                <a:solidFill>
                  <a:schemeClr val="bg1"/>
                </a:solidFill>
              </a:rPr>
              <a:t>. </a:t>
            </a:r>
            <a:r>
              <a:rPr lang="en-US" sz="3200" dirty="0">
                <a:solidFill>
                  <a:schemeClr val="bg1"/>
                </a:solidFill>
              </a:rPr>
              <a:t>In order to design </a:t>
            </a:r>
            <a:r>
              <a:rPr lang="en-US" sz="3200" dirty="0" smtClean="0">
                <a:solidFill>
                  <a:schemeClr val="bg1"/>
                </a:solidFill>
              </a:rPr>
              <a:t>these algorithms </a:t>
            </a:r>
            <a:r>
              <a:rPr lang="en-US" sz="3200" dirty="0">
                <a:solidFill>
                  <a:schemeClr val="bg1"/>
                </a:solidFill>
              </a:rPr>
              <a:t>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122724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We managed to implement a working systolic </a:t>
            </a:r>
            <a:r>
              <a:rPr lang="en-US" sz="3200" smtClean="0">
                <a:solidFill>
                  <a:schemeClr val="bg1"/>
                </a:solidFill>
              </a:rPr>
              <a:t>modular multiplier </a:t>
            </a:r>
            <a:r>
              <a:rPr lang="en-US" sz="3200" dirty="0">
                <a:solidFill>
                  <a:schemeClr val="bg1"/>
                </a:solidFill>
              </a:rPr>
              <a:t>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84920" y="11675431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4"/>
            <a:ext cx="10605581" cy="56593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VHDL stands </a:t>
            </a:r>
            <a:r>
              <a:rPr lang="en-US" sz="3200" dirty="0">
                <a:solidFill>
                  <a:schemeClr val="bg1"/>
                </a:solidFill>
              </a:rPr>
              <a:t>for Very High Speed Integrated Circuit Hardware Description </a:t>
            </a:r>
            <a:r>
              <a:rPr lang="en-US" sz="3200" dirty="0" smtClean="0">
                <a:solidFill>
                  <a:schemeClr val="bg1"/>
                </a:solidFill>
              </a:rPr>
              <a:t>Language and </a:t>
            </a:r>
            <a:r>
              <a:rPr lang="en-US" sz="3200" dirty="0">
                <a:solidFill>
                  <a:schemeClr val="bg1"/>
                </a:solidFill>
              </a:rPr>
              <a:t>FPGA stands for field-programmable gate </a:t>
            </a:r>
            <a:r>
              <a:rPr lang="en-US" sz="3200" dirty="0" smtClean="0">
                <a:solidFill>
                  <a:schemeClr val="bg1"/>
                </a:solidFill>
              </a:rPr>
              <a:t>arrays.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Modular exponentiation uses M-res to allow hardware to work in parallel and optimize speed. To design a modular multiplier or exponentiator, the creation of other basic functions for logic design were first developed. These functions include flip flops, shift registers, and a full adder.</a:t>
            </a:r>
            <a:endParaRPr lang="en-US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Subtitle 2"/>
              <p:cNvSpPr txBox="1">
                <a:spLocks/>
              </p:cNvSpPr>
              <p:nvPr/>
            </p:nvSpPr>
            <p:spPr>
              <a:xfrm>
                <a:off x="1877650" y="27958158"/>
                <a:ext cx="6392593" cy="722095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3027487" rtl="0" eaLnBrk="1" latinLnBrk="0" hangingPunct="1">
                  <a:lnSpc>
                    <a:spcPct val="90000"/>
                  </a:lnSpc>
                  <a:spcBef>
                    <a:spcPts val="3311"/>
                  </a:spcBef>
                  <a:buFont typeface="Arial" panose="020B0604020202020204" pitchFamily="34" charset="0"/>
                  <a:buNone/>
                  <a:defRPr sz="794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513743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6622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3027487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96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541230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6054974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7568717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9082461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0596204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2109948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b="1" i="1" dirty="0" smtClean="0">
                    <a:solidFill>
                      <a:schemeClr val="bg1"/>
                    </a:solidFill>
                  </a:rPr>
                  <a:t>Systolic Modular Multiplier Cell</a:t>
                </a:r>
              </a:p>
              <a:p>
                <a:pPr algn="just"/>
                <a:r>
                  <a:rPr lang="en-US" sz="3200" dirty="0" smtClean="0">
                    <a:solidFill>
                      <a:schemeClr val="bg1"/>
                    </a:solidFill>
                  </a:rPr>
                  <a:t>The systolic modular multiplier cell can be connected in a series to multiply larger numbers. The numbers are taken in binary and is also output in binary through a shift register. The binary number inputs and outputs are in Montgomery’s residue. This residue is calculated as follows: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b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𝑎</m:t>
                            </m:r>
                          </m:e>
                        </m:d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𝑚</m:t>
                        </m:r>
                      </m:sub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𝑟</m:t>
                        </m:r>
                      </m:sup>
                    </m:sSubSup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𝑎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𝑟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𝑚𝑜𝑑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 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where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𝑟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𝑏𝑖𝑡𝑠</m:t>
                        </m:r>
                      </m:sup>
                    </m:sSup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and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3200" b="0" i="0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gcd</m:t>
                        </m:r>
                      </m:fName>
                      <m:e>
                        <m:d>
                          <m:d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𝑚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</m:e>
                    </m:func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.</a:t>
                </a:r>
                <a:endParaRPr lang="en-US" sz="3200" dirty="0">
                  <a:solidFill>
                    <a:schemeClr val="bg1"/>
                  </a:solidFill>
                </a:endParaRPr>
              </a:p>
              <a:p>
                <a:pPr algn="just"/>
                <a:r>
                  <a:rPr lang="en-US" sz="3200" dirty="0" smtClean="0">
                    <a:solidFill>
                      <a:schemeClr val="bg1"/>
                    </a:solidFill>
                  </a:rPr>
                  <a:t>The output goes to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𝑞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in the first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cycles and then goes to the result shift register for the next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cycles.</a:t>
                </a:r>
              </a:p>
            </p:txBody>
          </p:sp>
        </mc:Choice>
        <mc:Fallback xmlns="">
          <p:sp>
            <p:nvSpPr>
              <p:cNvPr id="24" name="Subtit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7650" y="27958158"/>
                <a:ext cx="6392593" cy="7220958"/>
              </a:xfrm>
              <a:prstGeom prst="rect">
                <a:avLst/>
              </a:prstGeom>
              <a:blipFill rotWithShape="0">
                <a:blip r:embed="rId3"/>
                <a:stretch>
                  <a:fillRect l="-2383" t="-2025" r="-2383" b="-1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61302" y="23531811"/>
            <a:ext cx="8116445" cy="3652400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22518100" y="27167354"/>
            <a:ext cx="4050720" cy="17559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28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878650" y="35615185"/>
                <a:ext cx="6087266" cy="32932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i="1" dirty="0" smtClean="0">
                    <a:solidFill>
                      <a:schemeClr val="bg1"/>
                    </a:solidFill>
                  </a:rPr>
                  <a:t>Algorithm MM</a:t>
                </a:r>
              </a:p>
              <a:p>
                <a:r>
                  <a:rPr lang="en-US" sz="280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≔0;</m:t>
                    </m:r>
                  </m:oMath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𝒇𝒐𝒓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𝑖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𝒕𝒐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𝒅𝒐</m:t>
                    </m:r>
                  </m:oMath>
                </a14:m>
                <a:endParaRPr lang="en-US" sz="2800" b="1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1:           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𝑚𝑜𝑑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2;</m:t>
                      </m:r>
                    </m:oMath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2:          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𝑆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𝑑𝑖𝑣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;</m:t>
                      </m:r>
                    </m:oMath>
                  </m:oMathPara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𝒆𝒏𝒅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;</m:t>
                    </m:r>
                  </m:oMath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  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𝒓𝒆𝒕𝒖𝒓𝒏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</m:oMath>
                </a14:m>
                <a:endParaRPr lang="en-US" sz="2800" b="0" dirty="0" smtClean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8650" y="35615185"/>
                <a:ext cx="6087266" cy="3293209"/>
              </a:xfrm>
              <a:prstGeom prst="rect">
                <a:avLst/>
              </a:prstGeom>
              <a:blipFill rotWithShape="0">
                <a:blip r:embed="rId5"/>
                <a:stretch>
                  <a:fillRect l="-3504" t="-3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7650" y="18455187"/>
            <a:ext cx="9050041" cy="3176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07979" y="18272254"/>
            <a:ext cx="6259254" cy="62592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19329" y="21796610"/>
            <a:ext cx="5946587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chemeClr val="bg1"/>
                </a:solidFill>
              </a:rPr>
              <a:t>Shift Register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shift register is a series of flip flops that takes an input during the rising edge of a clock cycle.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6003" y="27958158"/>
            <a:ext cx="12183969" cy="1044547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700653" y="40570689"/>
            <a:ext cx="445723" cy="60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562</TotalTime>
  <Words>465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70</cp:revision>
  <cp:lastPrinted>2017-05-31T12:03:24Z</cp:lastPrinted>
  <dcterms:created xsi:type="dcterms:W3CDTF">2017-05-15T11:08:25Z</dcterms:created>
  <dcterms:modified xsi:type="dcterms:W3CDTF">2017-05-31T13:46:48Z</dcterms:modified>
</cp:coreProperties>
</file>

<file path=docProps/thumbnail.jpeg>
</file>